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5"/>
  </p:notesMasterIdLst>
  <p:handoutMasterIdLst>
    <p:handoutMasterId r:id="rId166"/>
  </p:handoutMasterIdLst>
  <p:sldIdLst>
    <p:sldId id="257" r:id="rId6"/>
    <p:sldId id="463" r:id="rId7"/>
    <p:sldId id="458" r:id="rId8"/>
    <p:sldId id="455" r:id="rId9"/>
    <p:sldId id="459" r:id="rId10"/>
    <p:sldId id="457" r:id="rId11"/>
    <p:sldId id="456" r:id="rId12"/>
    <p:sldId id="460" r:id="rId13"/>
    <p:sldId id="461" r:id="rId14"/>
    <p:sldId id="462" r:id="rId15"/>
    <p:sldId id="449" r:id="rId16"/>
    <p:sldId id="450" r:id="rId17"/>
    <p:sldId id="451" r:id="rId18"/>
    <p:sldId id="453" r:id="rId19"/>
    <p:sldId id="454" r:id="rId20"/>
    <p:sldId id="447" r:id="rId21"/>
    <p:sldId id="448" r:id="rId22"/>
    <p:sldId id="452" r:id="rId23"/>
    <p:sldId id="278" r:id="rId24"/>
    <p:sldId id="279" r:id="rId25"/>
    <p:sldId id="435" r:id="rId26"/>
    <p:sldId id="437" r:id="rId27"/>
    <p:sldId id="438" r:id="rId28"/>
    <p:sldId id="439" r:id="rId29"/>
    <p:sldId id="440" r:id="rId30"/>
    <p:sldId id="360" r:id="rId31"/>
    <p:sldId id="444" r:id="rId32"/>
    <p:sldId id="397" r:id="rId33"/>
    <p:sldId id="361" r:id="rId34"/>
    <p:sldId id="377" r:id="rId35"/>
    <p:sldId id="419" r:id="rId36"/>
    <p:sldId id="421" r:id="rId37"/>
    <p:sldId id="420" r:id="rId38"/>
    <p:sldId id="422" r:id="rId39"/>
    <p:sldId id="423" r:id="rId40"/>
    <p:sldId id="418" r:id="rId41"/>
    <p:sldId id="412" r:id="rId42"/>
    <p:sldId id="446" r:id="rId43"/>
    <p:sldId id="402" r:id="rId44"/>
    <p:sldId id="445" r:id="rId45"/>
    <p:sldId id="413" r:id="rId46"/>
    <p:sldId id="424" r:id="rId47"/>
    <p:sldId id="430" r:id="rId48"/>
    <p:sldId id="433" r:id="rId49"/>
    <p:sldId id="416" r:id="rId50"/>
    <p:sldId id="441" r:id="rId51"/>
    <p:sldId id="415" r:id="rId52"/>
    <p:sldId id="442" r:id="rId53"/>
    <p:sldId id="417" r:id="rId54"/>
    <p:sldId id="443" r:id="rId55"/>
    <p:sldId id="400" r:id="rId56"/>
    <p:sldId id="271" r:id="rId57"/>
    <p:sldId id="399" r:id="rId58"/>
    <p:sldId id="401" r:id="rId59"/>
    <p:sldId id="394" r:id="rId60"/>
    <p:sldId id="395" r:id="rId61"/>
    <p:sldId id="396" r:id="rId62"/>
    <p:sldId id="374" r:id="rId63"/>
    <p:sldId id="373" r:id="rId64"/>
    <p:sldId id="375" r:id="rId65"/>
    <p:sldId id="376" r:id="rId66"/>
    <p:sldId id="378" r:id="rId67"/>
    <p:sldId id="379" r:id="rId68"/>
    <p:sldId id="366" r:id="rId69"/>
    <p:sldId id="380" r:id="rId70"/>
    <p:sldId id="381" r:id="rId71"/>
    <p:sldId id="365" r:id="rId72"/>
    <p:sldId id="370" r:id="rId73"/>
    <p:sldId id="372" r:id="rId74"/>
    <p:sldId id="389" r:id="rId75"/>
    <p:sldId id="369" r:id="rId76"/>
    <p:sldId id="390" r:id="rId77"/>
    <p:sldId id="388" r:id="rId78"/>
    <p:sldId id="391" r:id="rId79"/>
    <p:sldId id="392" r:id="rId80"/>
    <p:sldId id="386" r:id="rId81"/>
    <p:sldId id="384" r:id="rId82"/>
    <p:sldId id="382" r:id="rId83"/>
    <p:sldId id="383" r:id="rId84"/>
    <p:sldId id="363" r:id="rId85"/>
    <p:sldId id="362" r:id="rId86"/>
    <p:sldId id="335" r:id="rId87"/>
    <p:sldId id="339" r:id="rId88"/>
    <p:sldId id="336" r:id="rId89"/>
    <p:sldId id="337" r:id="rId90"/>
    <p:sldId id="338" r:id="rId91"/>
    <p:sldId id="345" r:id="rId92"/>
    <p:sldId id="340" r:id="rId93"/>
    <p:sldId id="359" r:id="rId94"/>
    <p:sldId id="346" r:id="rId95"/>
    <p:sldId id="347" r:id="rId96"/>
    <p:sldId id="348" r:id="rId97"/>
    <p:sldId id="349" r:id="rId98"/>
    <p:sldId id="357" r:id="rId99"/>
    <p:sldId id="356" r:id="rId100"/>
    <p:sldId id="355" r:id="rId101"/>
    <p:sldId id="350" r:id="rId102"/>
    <p:sldId id="351" r:id="rId103"/>
    <p:sldId id="353" r:id="rId104"/>
    <p:sldId id="354" r:id="rId105"/>
    <p:sldId id="352" r:id="rId106"/>
    <p:sldId id="358" r:id="rId107"/>
    <p:sldId id="318" r:id="rId108"/>
    <p:sldId id="319" r:id="rId109"/>
    <p:sldId id="320" r:id="rId110"/>
    <p:sldId id="321" r:id="rId111"/>
    <p:sldId id="322" r:id="rId112"/>
    <p:sldId id="323" r:id="rId113"/>
    <p:sldId id="327" r:id="rId114"/>
    <p:sldId id="328" r:id="rId115"/>
    <p:sldId id="329" r:id="rId116"/>
    <p:sldId id="326" r:id="rId117"/>
    <p:sldId id="325" r:id="rId118"/>
    <p:sldId id="330" r:id="rId119"/>
    <p:sldId id="324" r:id="rId120"/>
    <p:sldId id="332" r:id="rId121"/>
    <p:sldId id="333" r:id="rId122"/>
    <p:sldId id="334" r:id="rId123"/>
    <p:sldId id="331" r:id="rId124"/>
    <p:sldId id="297" r:id="rId125"/>
    <p:sldId id="314" r:id="rId126"/>
    <p:sldId id="313" r:id="rId127"/>
    <p:sldId id="298" r:id="rId128"/>
    <p:sldId id="299" r:id="rId129"/>
    <p:sldId id="301" r:id="rId130"/>
    <p:sldId id="303" r:id="rId131"/>
    <p:sldId id="302" r:id="rId132"/>
    <p:sldId id="304" r:id="rId133"/>
    <p:sldId id="305" r:id="rId134"/>
    <p:sldId id="306" r:id="rId135"/>
    <p:sldId id="308" r:id="rId136"/>
    <p:sldId id="307" r:id="rId137"/>
    <p:sldId id="309" r:id="rId138"/>
    <p:sldId id="310" r:id="rId139"/>
    <p:sldId id="315" r:id="rId140"/>
    <p:sldId id="316" r:id="rId141"/>
    <p:sldId id="317" r:id="rId142"/>
    <p:sldId id="312" r:id="rId143"/>
    <p:sldId id="258" r:id="rId144"/>
    <p:sldId id="282" r:id="rId145"/>
    <p:sldId id="283" r:id="rId146"/>
    <p:sldId id="284" r:id="rId147"/>
    <p:sldId id="285" r:id="rId148"/>
    <p:sldId id="286" r:id="rId149"/>
    <p:sldId id="288" r:id="rId150"/>
    <p:sldId id="289" r:id="rId151"/>
    <p:sldId id="290" r:id="rId152"/>
    <p:sldId id="292" r:id="rId153"/>
    <p:sldId id="291" r:id="rId154"/>
    <p:sldId id="294" r:id="rId155"/>
    <p:sldId id="293" r:id="rId156"/>
    <p:sldId id="295" r:id="rId157"/>
    <p:sldId id="342" r:id="rId158"/>
    <p:sldId id="343" r:id="rId159"/>
    <p:sldId id="344" r:id="rId160"/>
    <p:sldId id="296" r:id="rId161"/>
    <p:sldId id="287" r:id="rId162"/>
    <p:sldId id="300" r:id="rId163"/>
    <p:sldId id="398"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3"/>
            <p14:sldId id="458"/>
            <p14:sldId id="455"/>
            <p14:sldId id="459"/>
            <p14:sldId id="457"/>
            <p14:sldId id="456"/>
            <p14:sldId id="460"/>
            <p14:sldId id="461"/>
            <p14:sldId id="462"/>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94660"/>
  </p:normalViewPr>
  <p:slideViewPr>
    <p:cSldViewPr snapToGrid="0">
      <p:cViewPr varScale="1">
        <p:scale>
          <a:sx n="103" d="100"/>
          <a:sy n="103" d="100"/>
        </p:scale>
        <p:origin x="144" y="27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microsoft.com/office/2016/11/relationships/changesInfo" Target="changesInfos/changesInfo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01T03:55:25.320" v="1047" actId="2660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addSp delSp modSp mod">
        <pc:chgData name="Jha, Aryan Ritwajeet" userId="2aad577e-539b-449b-83a6-8d411f484b4d" providerId="ADAL" clId="{5A91BA2C-E597-475E-87E7-560FCB31217C}" dt="2024-01-27T03:20:16.998" v="498" actId="107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mod">
        <pc:chgData name="Jha, Aryan Ritwajeet" userId="2aad577e-539b-449b-83a6-8d411f484b4d" providerId="ADAL" clId="{5A91BA2C-E597-475E-87E7-560FCB31217C}" dt="2024-01-27T03:27:30.569" v="709" actId="20577"/>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mod ord">
        <pc:chgData name="Jha, Aryan Ritwajeet" userId="2aad577e-539b-449b-83a6-8d411f484b4d" providerId="ADAL" clId="{5A91BA2C-E597-475E-87E7-560FCB31217C}" dt="2024-01-27T03:25:35.034" v="677"/>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ord">
        <pc:chgData name="Jha, Aryan Ritwajeet" userId="2aad577e-539b-449b-83a6-8d411f484b4d" providerId="ADAL" clId="{5A91BA2C-E597-475E-87E7-560FCB31217C}" dt="2024-01-27T03:19:01.057" v="483"/>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mod">
        <pc:chgData name="Jha, Aryan Ritwajeet" userId="2aad577e-539b-449b-83a6-8d411f484b4d" providerId="ADAL" clId="{5A91BA2C-E597-475E-87E7-560FCB31217C}" dt="2024-01-27T03:22:54.746" v="517" actId="14100"/>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mod">
        <pc:chgData name="Jha, Aryan Ritwajeet" userId="2aad577e-539b-449b-83a6-8d411f484b4d" providerId="ADAL" clId="{5A91BA2C-E597-475E-87E7-560FCB31217C}" dt="2024-01-30T04:55:21.101" v="758" actId="1482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mod">
        <pc:chgData name="Jha, Aryan Ritwajeet" userId="2aad577e-539b-449b-83a6-8d411f484b4d" providerId="ADAL" clId="{5A91BA2C-E597-475E-87E7-560FCB31217C}" dt="2024-01-30T04:56:14.158" v="763" actId="1482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mod">
        <pc:chgData name="Jha, Aryan Ritwajeet" userId="2aad577e-539b-449b-83a6-8d411f484b4d" providerId="ADAL" clId="{5A91BA2C-E597-475E-87E7-560FCB31217C}" dt="2024-01-30T05:00:14.537" v="863" actId="1482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mod setBg">
        <pc:chgData name="Jha, Aryan Ritwajeet" userId="2aad577e-539b-449b-83a6-8d411f484b4d" providerId="ADAL" clId="{5A91BA2C-E597-475E-87E7-560FCB31217C}" dt="2024-02-01T03:55:25.320" v="1047" actId="2660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31-Jan-24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31-Jan-24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126</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150</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151</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153</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8.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0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09.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8.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2112.png"/><Relationship Id="rId2" Type="http://schemas.openxmlformats.org/officeDocument/2006/relationships/image" Target="../media/image1611.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1.png"/><Relationship Id="rId4" Type="http://schemas.openxmlformats.org/officeDocument/2006/relationships/image" Target="../media/image18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1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1.png"/></Relationships>
</file>

<file path=ppt/slides/_rels/slide11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0.png"/><Relationship Id="rId9" Type="http://schemas.openxmlformats.org/officeDocument/2006/relationships/image" Target="../media/image29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3.jpeg"/><Relationship Id="rId7" Type="http://schemas.openxmlformats.org/officeDocument/2006/relationships/image" Target="../media/image206.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5.jpeg"/><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1.png"/><Relationship Id="rId4" Type="http://schemas.openxmlformats.org/officeDocument/2006/relationships/image" Target="../media/image321.png"/></Relationships>
</file>

<file path=ppt/slides/_rels/slide130.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9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5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5.png"/></Relationships>
</file>

<file path=ppt/slides/_rels/slide157.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9.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69.png"/><Relationship Id="rId4" Type="http://schemas.openxmlformats.org/officeDocument/2006/relationships/image" Target="../media/image1810.png"/></Relationships>
</file>

<file path=ppt/slides/_rels/slide17.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50.png"/></Relationships>
</file>

<file path=ppt/slides/_rels/slide2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82.sv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330.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84.sv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8.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1.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12.png"/></Relationships>
</file>

<file path=ppt/slides/_rels/slide30.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0.xml"/><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50.png"/><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420.png"/><Relationship Id="rId4" Type="http://schemas.openxmlformats.org/officeDocument/2006/relationships/image" Target="../media/image153.png"/></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Optimal Power Flow</a:t>
            </a:r>
            <a:br>
              <a:rPr lang="en-US" dirty="0"/>
            </a:br>
            <a:r>
              <a:rPr lang="en-US" sz="2800" dirty="0"/>
              <a:t>for Active Power Distribution Systems</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dirty="0"/>
              <a:t>Aryan Ritwajeet Jha</a:t>
            </a:r>
          </a:p>
          <a:p>
            <a:pPr algn="ctr"/>
            <a:r>
              <a:rPr lang="en-US" sz="1800" dirty="0"/>
              <a:t>Graduate Research Assistant</a:t>
            </a:r>
          </a:p>
          <a:p>
            <a:pPr algn="ctr"/>
            <a:r>
              <a:rPr lang="en-US" sz="1800"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2"/>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59"/>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2"/>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59"/>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59"/>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j-ea"/>
                    <a:cs typeface="+mj-cs"/>
                  </a:rPr>
                  <a:t>PV</a:t>
                </a:r>
                <a:r>
                  <a:rPr kumimoji="0" lang="en-US" sz="2000" b="0" i="0" u="none" strike="noStrike" kern="1200" cap="none" spc="0" normalizeH="0" noProof="0" dirty="0">
                    <a:ln>
                      <a:noFill/>
                    </a:ln>
                    <a:solidFill>
                      <a:srgbClr val="FFFFFF"/>
                    </a:solidFill>
                    <a:effectLst/>
                    <a:uLnTx/>
                    <a:uFillTx/>
                    <a:latin typeface="Corbel"/>
                    <a:ea typeface="+mj-ea"/>
                    <a:cs typeface="+mj-cs"/>
                  </a:rPr>
                  <a:t> and</a:t>
                </a:r>
                <a:r>
                  <a:rPr kumimoji="0" lang="en-US" sz="2000" b="0" i="0" u="none" strike="noStrike" kern="1200" cap="none" spc="0" normalizeH="0" baseline="0" noProof="0" dirty="0">
                    <a:ln>
                      <a:noFill/>
                    </a:ln>
                    <a:solidFill>
                      <a:srgbClr val="FFFFFF"/>
                    </a:solidFill>
                    <a:effectLst/>
                    <a:uLnTx/>
                    <a:uFillTx/>
                    <a:latin typeface="Corbel"/>
                    <a:ea typeface="+mj-ea"/>
                    <a:cs typeface="+mj-cs"/>
                  </a:rPr>
                  <a:t> Battery = </a:t>
                </a:r>
                <a14:m>
                  <m:oMath xmlns:m="http://schemas.openxmlformats.org/officeDocument/2006/math">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10%, 30%, 50%,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3201782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dirty="0"/>
                  <a:t>OpenDSS Powerflow with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dirty="0"/>
              <a:t>Current Status: My MPCOPF line loss result matches with the previous COPF line loss results, which still is a little off the OpenDSS line loss. Voltages (on the next page) match closely, but not completely. I don’t know the cause of the slight mismatch. </a:t>
            </a:r>
            <a:r>
              <a:rPr lang="en-US" sz="1200" dirty="0"/>
              <a:t>(and whether it will blow up for bigger simulations, or not be an issue)</a:t>
            </a:r>
            <a:endParaRPr lang="en-US" dirty="0"/>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OpenDSS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OpenDSS,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OpenDSS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A114-1E22-4D64-9B5D-DF2E6ACAF84D}"/>
              </a:ext>
            </a:extLst>
          </p:cNvPr>
          <p:cNvSpPr>
            <a:spLocks noGrp="1"/>
          </p:cNvSpPr>
          <p:nvPr>
            <p:ph type="title"/>
          </p:nvPr>
        </p:nvSpPr>
        <p:spPr/>
        <p:txBody>
          <a:bodyPr/>
          <a:lstStyle/>
          <a:p>
            <a:r>
              <a:rPr lang="en-US" sz="2800" dirty="0"/>
              <a:t>Currently Doing: Extracting Results on an Hourly (Time-step) Basis, for hourly comparison against </a:t>
            </a:r>
            <a:r>
              <a:rPr lang="en-US" sz="2800" dirty="0" err="1"/>
              <a:t>OpenDSS</a:t>
            </a:r>
            <a:endParaRPr lang="en-US" dirty="0"/>
          </a:p>
        </p:txBody>
      </p:sp>
      <p:pic>
        <p:nvPicPr>
          <p:cNvPr id="7" name="Picture 6">
            <a:extLst>
              <a:ext uri="{FF2B5EF4-FFF2-40B4-BE49-F238E27FC236}">
                <a16:creationId xmlns:a16="http://schemas.microsoft.com/office/drawing/2014/main" id="{D0BAFA11-E076-987F-7316-E6435C14F91D}"/>
              </a:ext>
            </a:extLst>
          </p:cNvPr>
          <p:cNvPicPr>
            <a:picLocks noChangeAspect="1"/>
          </p:cNvPicPr>
          <p:nvPr/>
        </p:nvPicPr>
        <p:blipFill>
          <a:blip r:embed="rId2"/>
          <a:stretch>
            <a:fillRect/>
          </a:stretch>
        </p:blipFill>
        <p:spPr>
          <a:xfrm>
            <a:off x="5400141" y="2036270"/>
            <a:ext cx="4010585" cy="2934109"/>
          </a:xfrm>
          <a:prstGeom prst="rect">
            <a:avLst/>
          </a:prstGeom>
        </p:spPr>
      </p:pic>
      <p:pic>
        <p:nvPicPr>
          <p:cNvPr id="9" name="Picture 8">
            <a:extLst>
              <a:ext uri="{FF2B5EF4-FFF2-40B4-BE49-F238E27FC236}">
                <a16:creationId xmlns:a16="http://schemas.microsoft.com/office/drawing/2014/main" id="{6B68A0F6-DC47-5AF7-0CF8-45A1A8961667}"/>
              </a:ext>
            </a:extLst>
          </p:cNvPr>
          <p:cNvPicPr>
            <a:picLocks noChangeAspect="1"/>
          </p:cNvPicPr>
          <p:nvPr/>
        </p:nvPicPr>
        <p:blipFill>
          <a:blip r:embed="rId3"/>
          <a:stretch>
            <a:fillRect/>
          </a:stretch>
        </p:blipFill>
        <p:spPr>
          <a:xfrm>
            <a:off x="5400141" y="5302345"/>
            <a:ext cx="4525006" cy="1105054"/>
          </a:xfrm>
          <a:prstGeom prst="rect">
            <a:avLst/>
          </a:prstGeom>
        </p:spPr>
      </p:pic>
      <p:pic>
        <p:nvPicPr>
          <p:cNvPr id="11" name="Picture 10">
            <a:extLst>
              <a:ext uri="{FF2B5EF4-FFF2-40B4-BE49-F238E27FC236}">
                <a16:creationId xmlns:a16="http://schemas.microsoft.com/office/drawing/2014/main" id="{70491298-0238-39AF-F4CA-D1D60B9FEA0B}"/>
              </a:ext>
            </a:extLst>
          </p:cNvPr>
          <p:cNvPicPr>
            <a:picLocks noChangeAspect="1"/>
          </p:cNvPicPr>
          <p:nvPr/>
        </p:nvPicPr>
        <p:blipFill>
          <a:blip r:embed="rId4"/>
          <a:stretch>
            <a:fillRect/>
          </a:stretch>
        </p:blipFill>
        <p:spPr>
          <a:xfrm>
            <a:off x="765591" y="5302345"/>
            <a:ext cx="4248743" cy="1114581"/>
          </a:xfrm>
          <a:prstGeom prst="rect">
            <a:avLst/>
          </a:prstGeom>
        </p:spPr>
      </p:pic>
      <p:pic>
        <p:nvPicPr>
          <p:cNvPr id="13" name="Picture 12">
            <a:extLst>
              <a:ext uri="{FF2B5EF4-FFF2-40B4-BE49-F238E27FC236}">
                <a16:creationId xmlns:a16="http://schemas.microsoft.com/office/drawing/2014/main" id="{3411EAF6-5596-14FA-8218-A4665D49D630}"/>
              </a:ext>
            </a:extLst>
          </p:cNvPr>
          <p:cNvPicPr>
            <a:picLocks noChangeAspect="1"/>
          </p:cNvPicPr>
          <p:nvPr/>
        </p:nvPicPr>
        <p:blipFill>
          <a:blip r:embed="rId5"/>
          <a:stretch>
            <a:fillRect/>
          </a:stretch>
        </p:blipFill>
        <p:spPr>
          <a:xfrm>
            <a:off x="803696" y="2055322"/>
            <a:ext cx="4210638" cy="2915057"/>
          </a:xfrm>
          <a:prstGeom prst="rect">
            <a:avLst/>
          </a:prstGeom>
        </p:spPr>
      </p:pic>
    </p:spTree>
    <p:extLst>
      <p:ext uri="{BB962C8B-B14F-4D97-AF65-F5344CB8AC3E}">
        <p14:creationId xmlns:p14="http://schemas.microsoft.com/office/powerpoint/2010/main" val="2071585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r="-1605"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958" y="3191049"/>
            <a:ext cx="4498540"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699" y="3759668"/>
            <a:ext cx="3471302" cy="1373050"/>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885958" y="3814102"/>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279748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50%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50%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191049"/>
            <a:ext cx="5082668"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38967"/>
            <a:ext cx="3844051" cy="149374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03634"/>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=50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3917711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100%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100%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285226"/>
            <a:ext cx="5082668" cy="3117590"/>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72832"/>
            <a:ext cx="3844051" cy="142601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64633"/>
            <a:ext cx="1476446" cy="1961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42785" y="1222674"/>
                <a:ext cx="206427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=100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42785" y="1222674"/>
                <a:ext cx="2064271" cy="646331"/>
              </a:xfrm>
              <a:prstGeom prst="rect">
                <a:avLst/>
              </a:prstGeom>
              <a:blipFill>
                <a:blip r:embed="rId8"/>
                <a:stretch>
                  <a:fillRect l="-2339" t="-4587"/>
                </a:stretch>
              </a:blipFill>
            </p:spPr>
            <p:txBody>
              <a:bodyPr/>
              <a:lstStyle/>
              <a:p>
                <a:r>
                  <a:rPr lang="en-US">
                    <a:noFill/>
                  </a:rPr>
                  <a:t> </a:t>
                </a:r>
              </a:p>
            </p:txBody>
          </p:sp>
        </mc:Fallback>
      </mc:AlternateContent>
    </p:spTree>
    <p:extLst>
      <p:ext uri="{BB962C8B-B14F-4D97-AF65-F5344CB8AC3E}">
        <p14:creationId xmlns:p14="http://schemas.microsoft.com/office/powerpoint/2010/main" val="3941562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a graph showing the number of the bus numbers&#10;&#10;Description automatically generated with medium confidence">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838" y="2394520"/>
            <a:ext cx="2243138" cy="1814513"/>
          </a:xfrm>
          <a:prstGeom prst="rect">
            <a:avLst/>
          </a:prstGeom>
        </p:spPr>
      </p:pic>
      <p:pic>
        <p:nvPicPr>
          <p:cNvPr id="14" name="Picture 13" descr="A graph with a line graph and numbers&#10;&#10;Description automatically generated">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574" y="4334812"/>
            <a:ext cx="2243138" cy="1814513"/>
          </a:xfrm>
          <a:prstGeom prst="rect">
            <a:avLst/>
          </a:prstGeom>
        </p:spPr>
      </p:pic>
      <p:pic>
        <p:nvPicPr>
          <p:cNvPr id="9" name="Picture 8" descr="A graph of a graph showing the number of bus numbers&#10;&#10;Description automatically generated with medium confidence">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74" y="2394520"/>
            <a:ext cx="2243138" cy="1814513"/>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E0C78642-3383-F68D-3DDB-D6BEAA78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574" y="379414"/>
            <a:ext cx="2243138" cy="1814513"/>
          </a:xfrm>
          <a:prstGeom prst="rect">
            <a:avLst/>
          </a:prstGeom>
        </p:spPr>
      </p:pic>
      <p:pic>
        <p:nvPicPr>
          <p:cNvPr id="7" name="Picture 6" descr="A graph with a line graph and numbers&#10;&#10;Description automatically generated">
            <a:extLst>
              <a:ext uri="{FF2B5EF4-FFF2-40B4-BE49-F238E27FC236}">
                <a16:creationId xmlns:a16="http://schemas.microsoft.com/office/drawing/2014/main" id="{D9A393B3-69E7-F166-D4EB-520C6EB23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838" y="383727"/>
            <a:ext cx="2243138" cy="1814513"/>
          </a:xfrm>
          <a:prstGeom prst="rect">
            <a:avLst/>
          </a:prstGeom>
        </p:spPr>
      </p:pic>
      <p:pic>
        <p:nvPicPr>
          <p:cNvPr id="16" name="Picture 15" descr="A graph with a line graph and numbers&#10;&#10;Description automatically generated">
            <a:extLst>
              <a:ext uri="{FF2B5EF4-FFF2-40B4-BE49-F238E27FC236}">
                <a16:creationId xmlns:a16="http://schemas.microsoft.com/office/drawing/2014/main" id="{A74B9838-EAE4-4851-F880-BC6C876DD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838" y="4334813"/>
            <a:ext cx="2243138"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 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8"/>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533240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bus number&#10;&#10;Description automatically generated">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87" y="438061"/>
            <a:ext cx="2144713" cy="1738313"/>
          </a:xfrm>
          <a:prstGeom prst="rect">
            <a:avLst/>
          </a:prstGeom>
        </p:spPr>
      </p:pic>
      <p:pic>
        <p:nvPicPr>
          <p:cNvPr id="26" name="Picture 25" descr="A graph with red lines and numbers&#10;&#10;Description automatically generated">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87" y="4548912"/>
            <a:ext cx="2143537" cy="1737360"/>
          </a:xfrm>
          <a:prstGeom prst="rect">
            <a:avLst/>
          </a:prstGeom>
        </p:spPr>
      </p:pic>
      <p:pic>
        <p:nvPicPr>
          <p:cNvPr id="20" name="Picture 19" descr="A graph with a line graph and numbers&#10;&#10;Description automatically generated">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28" y="438061"/>
            <a:ext cx="2144713" cy="1738313"/>
          </a:xfrm>
          <a:prstGeom prst="rect">
            <a:avLst/>
          </a:prstGeom>
        </p:spPr>
      </p:pic>
      <p:pic>
        <p:nvPicPr>
          <p:cNvPr id="24" name="Picture 23" descr="A graph with red lines and numbers&#10;&#10;Description automatically generated">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336" y="2493963"/>
            <a:ext cx="2141105" cy="1737360"/>
          </a:xfrm>
          <a:prstGeom prst="rect">
            <a:avLst/>
          </a:prstGeom>
        </p:spPr>
      </p:pic>
      <p:pic>
        <p:nvPicPr>
          <p:cNvPr id="22" name="Picture 21" descr="A graph with lines and numbers&#10;&#10;Description automatically generated">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578" y="2493963"/>
            <a:ext cx="2137246"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4400" dirty="0">
                    <a:solidFill>
                      <a:srgbClr val="FFFFFF"/>
                    </a:solidFill>
                    <a:latin typeface="+mj-lt"/>
                  </a:rPr>
                  <a:t>Comparison with OpenDSS:</a:t>
                </a:r>
                <a:br>
                  <a:rPr lang="en-US" sz="4400" dirty="0">
                    <a:solidFill>
                      <a:srgbClr val="FFFFFF"/>
                    </a:solidFill>
                    <a:latin typeface="+mj-lt"/>
                  </a:rPr>
                </a:br>
                <a:r>
                  <a:rPr lang="en-US" sz="2000" b="0" dirty="0">
                    <a:solidFill>
                      <a:srgbClr val="FFFFFF"/>
                    </a:solidFill>
                    <a:latin typeface="+mj-lt"/>
                  </a:rPr>
                  <a:t>System-wide Voltage Snapshots</a:t>
                </a:r>
                <a:br>
                  <a:rPr lang="en-US" sz="2000" b="0" dirty="0">
                    <a:solidFill>
                      <a:srgbClr val="FFFFFF"/>
                    </a:solidFill>
                    <a:latin typeface="+mj-lt"/>
                  </a:rPr>
                </a:br>
                <a:r>
                  <a:rPr lang="en-US" sz="2000" b="0" dirty="0">
                    <a:solidFill>
                      <a:srgbClr val="FFFFFF"/>
                    </a:solidFill>
                    <a:latin typeface="+mj-lt"/>
                  </a:rPr>
                  <a:t>PV = </a:t>
                </a:r>
                <a14:m>
                  <m:oMath xmlns:m="http://schemas.openxmlformats.org/officeDocument/2006/math">
                    <m:r>
                      <a:rPr lang="en-US" sz="2000" b="0" i="0" smtClean="0">
                        <a:solidFill>
                          <a:srgbClr val="FFFFFF"/>
                        </a:solidFill>
                        <a:latin typeface="Cambria Math" panose="02040503050406030204" pitchFamily="18" charset="0"/>
                      </a:rPr>
                      <m:t>6</m:t>
                    </m:r>
                    <m:r>
                      <a:rPr lang="en-US" sz="2000" b="0" i="1" smtClean="0">
                        <a:solidFill>
                          <a:srgbClr val="FFFFFF"/>
                        </a:solidFill>
                        <a:latin typeface="Cambria Math" panose="02040503050406030204" pitchFamily="18" charset="0"/>
                      </a:rPr>
                      <m:t>0%, 70%, 80%, 90%, 100%,</m:t>
                    </m:r>
                  </m:oMath>
                </a14:m>
                <a:br>
                  <a:rPr lang="en-US" sz="2000" b="0" dirty="0">
                    <a:solidFill>
                      <a:srgbClr val="FFFFFF"/>
                    </a:solidFill>
                    <a:latin typeface="+mj-lt"/>
                  </a:rPr>
                </a:br>
                <a:r>
                  <a:rPr lang="en-US" sz="2000" b="0" dirty="0">
                    <a:solidFill>
                      <a:srgbClr val="FFFFFF"/>
                    </a:solidFill>
                    <a:latin typeface="+mj-lt"/>
                  </a:rPr>
                  <a:t>Battery = </a:t>
                </a:r>
                <a14:m>
                  <m:oMath xmlns:m="http://schemas.openxmlformats.org/officeDocument/2006/math">
                    <m:r>
                      <a:rPr lang="en-US" sz="2000" b="0" i="1" smtClean="0">
                        <a:solidFill>
                          <a:srgbClr val="FFFFFF"/>
                        </a:solidFill>
                        <a:latin typeface="Cambria Math" panose="02040503050406030204" pitchFamily="18" charset="0"/>
                      </a:rPr>
                      <m:t>0%</m:t>
                    </m:r>
                  </m:oMath>
                </a14:m>
                <a:br>
                  <a:rPr lang="en-US" sz="2000" b="0" dirty="0">
                    <a:solidFill>
                      <a:srgbClr val="FFFFFF"/>
                    </a:solidFill>
                    <a:latin typeface="+mj-lt"/>
                  </a:rPr>
                </a:br>
                <a14:m>
                  <m:oMathPara xmlns:m="http://schemas.openxmlformats.org/officeDocument/2006/math">
                    <m:oMathParaPr>
                      <m:jc m:val="centerGroup"/>
                    </m:oMathParaPr>
                    <m:oMath xmlns:m="http://schemas.openxmlformats.org/officeDocument/2006/math">
                      <m:r>
                        <a:rPr lang="en-US" sz="2000" b="0" i="1" dirty="0" smtClean="0">
                          <a:solidFill>
                            <a:srgbClr val="FFFFFF"/>
                          </a:solidFill>
                          <a:latin typeface="Cambria Math" panose="02040503050406030204" pitchFamily="18" charset="0"/>
                        </a:rPr>
                        <m:t>𝑇</m:t>
                      </m:r>
                      <m:r>
                        <a:rPr lang="en-US" sz="2000" b="0" i="1" dirty="0" smtClean="0">
                          <a:solidFill>
                            <a:srgbClr val="FFFFFF"/>
                          </a:solidFill>
                          <a:latin typeface="Cambria Math" panose="02040503050406030204" pitchFamily="18" charset="0"/>
                        </a:rPr>
                        <m:t> = 1</m:t>
                      </m:r>
                    </m:oMath>
                  </m:oMathPara>
                </a14:m>
                <a:endParaRPr lang="en-US" sz="4400" b="0" dirty="0">
                  <a:solidFill>
                    <a:srgbClr val="FFFFFF"/>
                  </a:solidFill>
                  <a:latin typeface="+mj-lt"/>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757474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2" name="Picture 11">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67632" y="2394520"/>
            <a:ext cx="2227549" cy="1814513"/>
          </a:xfrm>
          <a:prstGeom prst="rect">
            <a:avLst/>
          </a:prstGeom>
        </p:spPr>
      </p:pic>
      <p:pic>
        <p:nvPicPr>
          <p:cNvPr id="14" name="Picture 13">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368" y="4334812"/>
            <a:ext cx="2227549" cy="1814513"/>
          </a:xfrm>
          <a:prstGeom prst="rect">
            <a:avLst/>
          </a:prstGeom>
        </p:spPr>
      </p:pic>
      <p:pic>
        <p:nvPicPr>
          <p:cNvPr id="9" name="Picture 8">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95368" y="2394520"/>
            <a:ext cx="2227549" cy="1814513"/>
          </a:xfrm>
          <a:prstGeom prst="rect">
            <a:avLst/>
          </a:prstGeom>
        </p:spPr>
      </p:pic>
      <p:pic>
        <p:nvPicPr>
          <p:cNvPr id="7" name="Picture 6">
            <a:extLst>
              <a:ext uri="{FF2B5EF4-FFF2-40B4-BE49-F238E27FC236}">
                <a16:creationId xmlns:a16="http://schemas.microsoft.com/office/drawing/2014/main" id="{D9A393B3-69E7-F166-D4EB-520C6EB23C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67632" y="383727"/>
            <a:ext cx="2227549" cy="1814513"/>
          </a:xfrm>
          <a:prstGeom prst="rect">
            <a:avLst/>
          </a:prstGeom>
        </p:spPr>
      </p:pic>
      <p:pic>
        <p:nvPicPr>
          <p:cNvPr id="16" name="Picture 15">
            <a:extLst>
              <a:ext uri="{FF2B5EF4-FFF2-40B4-BE49-F238E27FC236}">
                <a16:creationId xmlns:a16="http://schemas.microsoft.com/office/drawing/2014/main" id="{A74B9838-EAE4-4851-F880-BC6C876DDB8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7632" y="4334813"/>
            <a:ext cx="2227549"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1460252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3"/>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60"/>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3"/>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60"/>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lvl="0" algn="ctr"/>
                <a:r>
                  <a:rPr lang="en-US" sz="2000" b="0" dirty="0">
                    <a:solidFill>
                      <a:srgbClr val="FFFFFF"/>
                    </a:solidFill>
                    <a:latin typeface="Corbel"/>
                  </a:rPr>
                  <a:t>PV = </a:t>
                </a:r>
                <a14:m>
                  <m:oMath xmlns:m="http://schemas.openxmlformats.org/officeDocument/2006/math">
                    <m:r>
                      <a:rPr lang="en-US" sz="2000" b="0" i="1">
                        <a:solidFill>
                          <a:srgbClr val="FFFFFF"/>
                        </a:solidFill>
                        <a:latin typeface="Cambria Math" panose="02040503050406030204" pitchFamily="18" charset="0"/>
                      </a:rPr>
                      <m:t>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r>
                  <a:rPr kumimoji="0" lang="en-US" sz="1800" b="0" i="0" u="none" strike="noStrike" kern="1200" cap="none" spc="0" normalizeH="0" baseline="0" noProof="0" dirty="0">
                    <a:ln>
                      <a:noFill/>
                    </a:ln>
                    <a:solidFill>
                      <a:srgbClr val="FFFFFF"/>
                    </a:solidFill>
                    <a:effectLst/>
                    <a:uLnTx/>
                    <a:uFillTx/>
                    <a:latin typeface="Corbel"/>
                    <a:ea typeface="+mj-ea"/>
                    <a:cs typeface="+mj-cs"/>
                  </a:rPr>
                  <a:t>Battery =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6</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70%, 80%, 90%,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876" r="-1587"/>
                </a:stretch>
              </a:blipFill>
            </p:spPr>
            <p:txBody>
              <a:bodyPr/>
              <a:lstStyle/>
              <a:p>
                <a:r>
                  <a:rPr lang="en-US">
                    <a:noFill/>
                  </a:rPr>
                  <a:t> </a:t>
                </a:r>
              </a:p>
            </p:txBody>
          </p:sp>
        </mc:Fallback>
      </mc:AlternateContent>
    </p:spTree>
    <p:extLst>
      <p:ext uri="{BB962C8B-B14F-4D97-AF65-F5344CB8AC3E}">
        <p14:creationId xmlns:p14="http://schemas.microsoft.com/office/powerpoint/2010/main" val="3549194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579</TotalTime>
  <Words>10073</Words>
  <Application>Microsoft Office PowerPoint</Application>
  <PresentationFormat>Widescreen</PresentationFormat>
  <Paragraphs>998</Paragraphs>
  <Slides>159</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159</vt:i4>
      </vt:variant>
    </vt:vector>
  </HeadingPairs>
  <TitlesOfParts>
    <vt:vector size="171"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Currently Doing: Extracting Results on an Hourly (Time-step) Basis, for hourly comparison against OpenDSS</vt:lpstr>
      <vt:lpstr>IEEE 123 X% PVs, 0% Batteries. COPF. T = 1</vt:lpstr>
      <vt:lpstr>IEEE 123 X% PVs, 0% Batteries. COPF. T = 1</vt:lpstr>
      <vt:lpstr>IEEE 123 X% PVs, 0% Batteries. COPF. T = 1</vt:lpstr>
      <vt:lpstr>Comparison with OpenDSS: System-wide Voltage Snapshots PV = 0%, 10%, 20%, 30%, 40%, 50% Battery = 0% T = 1</vt:lpstr>
      <vt:lpstr>PowerPoint Presentation</vt:lpstr>
      <vt:lpstr>Comparison with OpenDSS: System-wide Voltage Snapshots Battery = 10%, 20%, 30%, 40%, 50% PV = 0% T = 1</vt:lpstr>
      <vt:lpstr>PowerPoint Presentation</vt:lpstr>
      <vt:lpstr>PowerPoint Presentation</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2024-02-01T04:20:36Z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